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6" r:id="rId3"/>
    <p:sldId id="284" r:id="rId4"/>
    <p:sldId id="285" r:id="rId5"/>
    <p:sldId id="286" r:id="rId6"/>
    <p:sldId id="275" r:id="rId7"/>
    <p:sldId id="261" r:id="rId8"/>
    <p:sldId id="283" r:id="rId9"/>
    <p:sldId id="287" r:id="rId10"/>
    <p:sldId id="288" r:id="rId11"/>
    <p:sldId id="289" r:id="rId12"/>
    <p:sldId id="290" r:id="rId13"/>
    <p:sldId id="29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660033"/>
    <a:srgbClr val="9900CC"/>
    <a:srgbClr val="FFFF00"/>
    <a:srgbClr val="FF0000"/>
    <a:srgbClr val="99CC00"/>
    <a:srgbClr val="FFCC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64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D5DCC-B572-4B3F-A063-3A211C479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4504C-CC6B-407E-8A77-D210E361E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F4995-1CE9-424D-BC2A-1EB8A8207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DE80C-05BF-46EE-9173-E29060A8B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C050F-EA50-4F7F-AC70-3E0BF001E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9D2C-455D-48E6-A739-25C83439A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CCC8-3C20-4621-BFEA-0FA24E195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4FB5C-C981-4354-BE58-13F16E0FA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ACF4A-3D88-453F-B676-78BE2E867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28707-C39A-410D-8FEF-F0560A1C4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22FA-4EFB-47A0-B79A-4FD18073D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564124FE-DD8E-4E1D-BFAB-C5585C1F3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"/>
          <p:cNvSpPr txBox="1">
            <a:spLocks noChangeArrowheads="1"/>
          </p:cNvSpPr>
          <p:nvPr/>
        </p:nvSpPr>
        <p:spPr bwMode="auto">
          <a:xfrm>
            <a:off x="838200" y="1143000"/>
            <a:ext cx="731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u="sng">
                <a:solidFill>
                  <a:srgbClr val="0000FF"/>
                </a:solidFill>
              </a:rPr>
              <a:t>Chính tả </a:t>
            </a:r>
            <a:r>
              <a:rPr lang="en-US" sz="3600" b="1">
                <a:solidFill>
                  <a:srgbClr val="0000FF"/>
                </a:solidFill>
              </a:rPr>
              <a:t>( Nhớ- viết)</a:t>
            </a:r>
            <a:endParaRPr lang="en-US" sz="3600" b="1" u="sng">
              <a:solidFill>
                <a:srgbClr val="0000FF"/>
              </a:solidFill>
            </a:endParaRPr>
          </a:p>
        </p:txBody>
      </p:sp>
      <p:sp>
        <p:nvSpPr>
          <p:cNvPr id="2051" name="WordArt 11"/>
          <p:cNvSpPr>
            <a:spLocks noChangeArrowheads="1" noChangeShapeType="1" noTextEdit="1"/>
          </p:cNvSpPr>
          <p:nvPr/>
        </p:nvSpPr>
        <p:spPr bwMode="auto">
          <a:xfrm>
            <a:off x="609600" y="2743200"/>
            <a:ext cx="8077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>
                <a:rot lat="18300000" lon="0" rev="0"/>
              </a:camera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Nếu chúng mình có phép lạ </a:t>
            </a:r>
          </a:p>
        </p:txBody>
      </p:sp>
      <p:pic>
        <p:nvPicPr>
          <p:cNvPr id="12308" name="Picture 20" descr="guestani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98120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21"/>
          <p:cNvSpPr txBox="1">
            <a:spLocks noChangeArrowheads="1"/>
          </p:cNvSpPr>
          <p:nvPr/>
        </p:nvSpPr>
        <p:spPr bwMode="auto">
          <a:xfrm>
            <a:off x="533400" y="179705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S/76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58483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Ông Trạng Nồi </a:t>
            </a:r>
          </a:p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	</a:t>
            </a:r>
            <a:r>
              <a:rPr lang="en-US" sz="4400" b="1" i="1">
                <a:solidFill>
                  <a:srgbClr val="FF0000"/>
                </a:solidFill>
              </a:rPr>
              <a:t>Thu</a:t>
            </a:r>
            <a:r>
              <a:rPr lang="vi-VN" sz="4400" b="1" i="1">
                <a:solidFill>
                  <a:srgbClr val="FF0000"/>
                </a:solidFill>
              </a:rPr>
              <a:t>ơ</a:t>
            </a:r>
            <a:r>
              <a:rPr lang="en-US" sz="4400"/>
              <a:t> hàng vi vì </a:t>
            </a:r>
            <a:r>
              <a:rPr lang="en-US" sz="4400" b="1" i="1">
                <a:solidFill>
                  <a:srgbClr val="FF0000"/>
                </a:solidFill>
              </a:rPr>
              <a:t>phai</a:t>
            </a:r>
            <a:r>
              <a:rPr lang="en-US" sz="4400"/>
              <a:t> ôn thi, không có thời gian kiếm gạo, ông th</a:t>
            </a:r>
            <a:r>
              <a:rPr lang="vi-VN" sz="4400"/>
              <a:t>ư</a:t>
            </a:r>
            <a:r>
              <a:rPr lang="en-US" sz="4400"/>
              <a:t>ờng </a:t>
            </a:r>
            <a:r>
              <a:rPr lang="en-US" sz="4400" b="1" i="1">
                <a:solidFill>
                  <a:srgbClr val="FF0000"/>
                </a:solidFill>
              </a:rPr>
              <a:t>hoi</a:t>
            </a:r>
            <a:r>
              <a:rPr lang="en-US" sz="4400"/>
              <a:t> m</a:t>
            </a:r>
            <a:r>
              <a:rPr lang="vi-VN" sz="4400"/>
              <a:t>ư</a:t>
            </a:r>
            <a:r>
              <a:rPr lang="en-US" sz="4400"/>
              <a:t>ợn nồi </a:t>
            </a:r>
            <a:r>
              <a:rPr lang="en-US" sz="4400" b="1" i="1">
                <a:solidFill>
                  <a:srgbClr val="FF0000"/>
                </a:solidFill>
              </a:rPr>
              <a:t>cua</a:t>
            </a:r>
            <a:r>
              <a:rPr lang="en-US" sz="4400"/>
              <a:t> nhà hàng xóm lúc họ vừa dùng </a:t>
            </a:r>
            <a:r>
              <a:rPr lang="en-US" sz="4400" b="1" i="1">
                <a:solidFill>
                  <a:srgbClr val="FF0000"/>
                </a:solidFill>
              </a:rPr>
              <a:t>b</a:t>
            </a:r>
            <a:r>
              <a:rPr lang="vi-VN" sz="4400" b="1" i="1">
                <a:solidFill>
                  <a:srgbClr val="FF0000"/>
                </a:solidFill>
              </a:rPr>
              <a:t>ư</a:t>
            </a:r>
            <a:r>
              <a:rPr lang="en-US" sz="4400" b="1" i="1">
                <a:solidFill>
                  <a:srgbClr val="FF0000"/>
                </a:solidFill>
              </a:rPr>
              <a:t>a</a:t>
            </a:r>
            <a:r>
              <a:rPr lang="en-US" sz="4400"/>
              <a:t> xong </a:t>
            </a:r>
            <a:r>
              <a:rPr lang="vi-VN" sz="4400" b="1" i="1">
                <a:solidFill>
                  <a:srgbClr val="FF0000"/>
                </a:solidFill>
              </a:rPr>
              <a:t>đ</a:t>
            </a:r>
            <a:r>
              <a:rPr lang="en-US" sz="4400" b="1" i="1">
                <a:solidFill>
                  <a:srgbClr val="FF0000"/>
                </a:solidFill>
              </a:rPr>
              <a:t>ê</a:t>
            </a:r>
            <a:r>
              <a:rPr lang="en-US" sz="4400"/>
              <a:t> </a:t>
            </a:r>
            <a:r>
              <a:rPr lang="vi-VN" sz="4400"/>
              <a:t>ă</a:t>
            </a:r>
            <a:r>
              <a:rPr lang="en-US" sz="4400"/>
              <a:t>n vét c</a:t>
            </a:r>
            <a:r>
              <a:rPr lang="vi-VN" sz="4400"/>
              <a:t>ơ</a:t>
            </a:r>
            <a:r>
              <a:rPr lang="en-US" sz="4400"/>
              <a:t>m cháy suốt mấy tháng trời. Nhờ thế ông có thời gian học hành và </a:t>
            </a:r>
            <a:r>
              <a:rPr lang="en-US" sz="4400">
                <a:solidFill>
                  <a:srgbClr val="FF0000"/>
                </a:solidFill>
              </a:rPr>
              <a:t>đô</a:t>
            </a:r>
            <a:r>
              <a:rPr lang="en-US" sz="4400"/>
              <a:t> </a:t>
            </a:r>
            <a:r>
              <a:rPr lang="vi-VN" sz="4400"/>
              <a:t>đ</a:t>
            </a:r>
            <a:r>
              <a:rPr lang="en-US" sz="4400"/>
              <a:t>ạt.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Ông Trạng Nồi </a:t>
            </a:r>
          </a:p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	</a:t>
            </a:r>
            <a:r>
              <a:rPr lang="en-US" sz="4000" b="1"/>
              <a:t>N</a:t>
            </a:r>
            <a:r>
              <a:rPr lang="en-US" sz="4000"/>
              <a:t>gày x</a:t>
            </a:r>
            <a:r>
              <a:rPr lang="vi-VN" sz="4000"/>
              <a:t>ư</a:t>
            </a:r>
            <a:r>
              <a:rPr lang="en-US" sz="4000"/>
              <a:t>a có một học trò nghèo</a:t>
            </a:r>
            <a:r>
              <a:rPr lang="en-US" sz="4000">
                <a:solidFill>
                  <a:srgbClr val="0000FF"/>
                </a:solidFill>
              </a:rPr>
              <a:t> </a:t>
            </a:r>
            <a:r>
              <a:rPr lang="en-US" sz="4000" b="1">
                <a:solidFill>
                  <a:srgbClr val="FF0000"/>
                </a:solidFill>
              </a:rPr>
              <a:t>nổi </a:t>
            </a:r>
            <a:r>
              <a:rPr lang="en-US" sz="4000"/>
              <a:t>tiếng khắp vùng</a:t>
            </a: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en-US" sz="4000"/>
              <a:t>là ng</a:t>
            </a:r>
            <a:r>
              <a:rPr lang="vi-VN" sz="4000"/>
              <a:t>ư</a:t>
            </a:r>
            <a:r>
              <a:rPr lang="en-US" sz="4000"/>
              <a:t>ời hiếu học. Khi ông </a:t>
            </a:r>
            <a:r>
              <a:rPr lang="vi-VN" sz="4000" b="1" i="1">
                <a:solidFill>
                  <a:srgbClr val="FF0000"/>
                </a:solidFill>
              </a:rPr>
              <a:t>đ</a:t>
            </a:r>
            <a:r>
              <a:rPr lang="en-US" sz="4000" b="1" i="1">
                <a:solidFill>
                  <a:srgbClr val="FF0000"/>
                </a:solidFill>
              </a:rPr>
              <a:t>ỗâ</a:t>
            </a:r>
            <a:r>
              <a:rPr lang="en-US" sz="4000"/>
              <a:t> trạng, nhà vua muốn ban </a:t>
            </a:r>
            <a:r>
              <a:rPr lang="en-US" sz="4000" b="1" i="1">
                <a:solidFill>
                  <a:srgbClr val="FF0000"/>
                </a:solidFill>
              </a:rPr>
              <a:t>th</a:t>
            </a:r>
            <a:r>
              <a:rPr lang="vi-VN" sz="4000" b="1" i="1">
                <a:solidFill>
                  <a:srgbClr val="FF0000"/>
                </a:solidFill>
              </a:rPr>
              <a:t>ư</a:t>
            </a:r>
            <a:r>
              <a:rPr lang="en-US" sz="4000" b="1" i="1">
                <a:solidFill>
                  <a:srgbClr val="FF0000"/>
                </a:solidFill>
              </a:rPr>
              <a:t>ởng</a:t>
            </a:r>
            <a:r>
              <a:rPr lang="en-US" sz="4000" b="1"/>
              <a:t>,</a:t>
            </a:r>
            <a:r>
              <a:rPr lang="en-US" sz="4000"/>
              <a:t> cho phép ông tự chọn quà tặng. Ai nấy rất </a:t>
            </a:r>
            <a:r>
              <a:rPr lang="vi-VN" sz="4000" b="1" i="1">
                <a:solidFill>
                  <a:srgbClr val="FF0000"/>
                </a:solidFill>
              </a:rPr>
              <a:t>đ</a:t>
            </a:r>
            <a:r>
              <a:rPr lang="en-US" sz="4000" b="1" i="1">
                <a:solidFill>
                  <a:srgbClr val="FF0000"/>
                </a:solidFill>
              </a:rPr>
              <a:t>ỗi</a:t>
            </a:r>
            <a:r>
              <a:rPr lang="en-US" sz="4000"/>
              <a:t> ngạc nhiên khi thấy ông </a:t>
            </a:r>
            <a:r>
              <a:rPr lang="en-US" sz="4000" b="1" i="1">
                <a:solidFill>
                  <a:srgbClr val="FF0000"/>
                </a:solidFill>
              </a:rPr>
              <a:t>chỉ</a:t>
            </a:r>
            <a:r>
              <a:rPr lang="en-US" sz="4000"/>
              <a:t> xin một chiếc nồi </a:t>
            </a:r>
            <a:r>
              <a:rPr lang="en-US" sz="4000" b="1" i="1">
                <a:solidFill>
                  <a:srgbClr val="FF0000"/>
                </a:solidFill>
              </a:rPr>
              <a:t>nhỏ</a:t>
            </a:r>
            <a:r>
              <a:rPr lang="en-US" sz="4000"/>
              <a:t> </a:t>
            </a:r>
            <a:r>
              <a:rPr lang="vi-VN" sz="4000"/>
              <a:t>đ</a:t>
            </a:r>
            <a:r>
              <a:rPr lang="en-US" sz="4000"/>
              <a:t>úc bằng vàng. Thì ra, ông muốn ban chiếc nồi vàng ấy về tạ </a:t>
            </a:r>
            <a:r>
              <a:rPr lang="vi-VN" sz="4000"/>
              <a:t>ơ</a:t>
            </a:r>
            <a:r>
              <a:rPr lang="en-US" sz="4000"/>
              <a:t>n ng</a:t>
            </a:r>
            <a:r>
              <a:rPr lang="vi-VN" sz="4000"/>
              <a:t>ư</a:t>
            </a:r>
            <a:r>
              <a:rPr lang="en-US" sz="4000"/>
              <a:t>ời hàng xóm.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Ông Trạng Nồi </a:t>
            </a:r>
          </a:p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	</a:t>
            </a:r>
            <a:r>
              <a:rPr lang="en-US" sz="4400" b="1" i="1">
                <a:solidFill>
                  <a:srgbClr val="FF0000"/>
                </a:solidFill>
              </a:rPr>
              <a:t>Thuở</a:t>
            </a:r>
            <a:r>
              <a:rPr lang="en-US" sz="4400"/>
              <a:t> hàng vi vì </a:t>
            </a:r>
            <a:r>
              <a:rPr lang="en-US" sz="4400" b="1" i="1">
                <a:solidFill>
                  <a:srgbClr val="FF0000"/>
                </a:solidFill>
              </a:rPr>
              <a:t>phải</a:t>
            </a:r>
            <a:r>
              <a:rPr lang="en-US" sz="4400"/>
              <a:t> ôn thi, không có thời gian kiếm gạo, ông th</a:t>
            </a:r>
            <a:r>
              <a:rPr lang="vi-VN" sz="4400"/>
              <a:t>ư</a:t>
            </a:r>
            <a:r>
              <a:rPr lang="en-US" sz="4400"/>
              <a:t>ờng </a:t>
            </a:r>
            <a:r>
              <a:rPr lang="en-US" sz="4400" b="1" i="1">
                <a:solidFill>
                  <a:srgbClr val="FF0000"/>
                </a:solidFill>
              </a:rPr>
              <a:t>hỏi</a:t>
            </a:r>
            <a:r>
              <a:rPr lang="en-US" sz="4400"/>
              <a:t> m</a:t>
            </a:r>
            <a:r>
              <a:rPr lang="vi-VN" sz="4400"/>
              <a:t>ư</a:t>
            </a:r>
            <a:r>
              <a:rPr lang="en-US" sz="4400"/>
              <a:t>ợn nồi </a:t>
            </a:r>
            <a:r>
              <a:rPr lang="en-US" sz="4400" b="1" i="1">
                <a:solidFill>
                  <a:srgbClr val="FF0000"/>
                </a:solidFill>
              </a:rPr>
              <a:t>của</a:t>
            </a:r>
            <a:r>
              <a:rPr lang="en-US" sz="4400"/>
              <a:t> nhà hàng xóm lúc họ vừa dùng </a:t>
            </a:r>
            <a:r>
              <a:rPr lang="en-US" sz="4400" b="1" i="1">
                <a:solidFill>
                  <a:srgbClr val="FF0000"/>
                </a:solidFill>
              </a:rPr>
              <a:t>bữa</a:t>
            </a:r>
            <a:r>
              <a:rPr lang="en-US" sz="4400"/>
              <a:t> xong </a:t>
            </a:r>
            <a:r>
              <a:rPr lang="vi-VN" sz="4400" b="1" i="1">
                <a:solidFill>
                  <a:srgbClr val="FF0000"/>
                </a:solidFill>
              </a:rPr>
              <a:t>đ</a:t>
            </a:r>
            <a:r>
              <a:rPr lang="en-US" sz="4400" b="1" i="1">
                <a:solidFill>
                  <a:srgbClr val="FF0000"/>
                </a:solidFill>
              </a:rPr>
              <a:t>ểâ</a:t>
            </a:r>
            <a:r>
              <a:rPr lang="en-US" sz="4400"/>
              <a:t> </a:t>
            </a:r>
            <a:r>
              <a:rPr lang="vi-VN" sz="4400"/>
              <a:t>ă</a:t>
            </a:r>
            <a:r>
              <a:rPr lang="en-US" sz="4400"/>
              <a:t>n vét c</a:t>
            </a:r>
            <a:r>
              <a:rPr lang="vi-VN" sz="4400"/>
              <a:t>ơ</a:t>
            </a:r>
            <a:r>
              <a:rPr lang="en-US" sz="4400"/>
              <a:t>m cháy suốt mấy tháng trời. Nhờ thế ông có thời gian học hành và </a:t>
            </a:r>
            <a:r>
              <a:rPr lang="vi-VN" sz="4400" b="1" i="1">
                <a:solidFill>
                  <a:srgbClr val="FF0000"/>
                </a:solidFill>
              </a:rPr>
              <a:t>đ</a:t>
            </a:r>
            <a:r>
              <a:rPr lang="en-US" sz="4400" b="1" i="1">
                <a:solidFill>
                  <a:srgbClr val="FF0000"/>
                </a:solidFill>
              </a:rPr>
              <a:t>ỗ</a:t>
            </a:r>
            <a:r>
              <a:rPr lang="en-US" sz="4400"/>
              <a:t>â </a:t>
            </a:r>
            <a:r>
              <a:rPr lang="vi-VN" sz="4400"/>
              <a:t>đ</a:t>
            </a:r>
            <a:r>
              <a:rPr lang="en-US" sz="4400"/>
              <a:t>ạt.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2362200"/>
            <a:ext cx="914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u="sng">
                <a:solidFill>
                  <a:srgbClr val="0000FF"/>
                </a:solidFill>
              </a:rPr>
              <a:t>Kỳ sau</a:t>
            </a:r>
            <a:r>
              <a:rPr lang="en-US" sz="4400" b="1">
                <a:solidFill>
                  <a:srgbClr val="0000FF"/>
                </a:solidFill>
              </a:rPr>
              <a:t>: Ng</a:t>
            </a:r>
            <a:r>
              <a:rPr lang="vi-VN" sz="4400" b="1">
                <a:solidFill>
                  <a:srgbClr val="0000FF"/>
                </a:solidFill>
              </a:rPr>
              <a:t>ư</a:t>
            </a:r>
            <a:r>
              <a:rPr lang="en-US" sz="4400" b="1">
                <a:solidFill>
                  <a:srgbClr val="0000FF"/>
                </a:solidFill>
              </a:rPr>
              <a:t>ời chiến sĩ giàu nghị lực 	</a:t>
            </a:r>
            <a:endParaRPr lang="en-US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Bài viết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752600" y="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Nếu chúng mình có phép lạ</a:t>
            </a: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0" y="9144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3077" name="Text Box 18"/>
          <p:cNvSpPr txBox="1">
            <a:spLocks noChangeArrowheads="1"/>
          </p:cNvSpPr>
          <p:nvPr/>
        </p:nvSpPr>
        <p:spPr bwMode="auto">
          <a:xfrm>
            <a:off x="0" y="1981200"/>
            <a:ext cx="91440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Nếu chúng mình có phép lạ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Bắt hạt giống nảy mầm nhanh 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Chớp mắt thành cây </a:t>
            </a:r>
            <a:r>
              <a:rPr lang="vi-VN" sz="4400">
                <a:solidFill>
                  <a:srgbClr val="660033"/>
                </a:solidFill>
              </a:rPr>
              <a:t>đ</a:t>
            </a:r>
            <a:r>
              <a:rPr lang="en-US" sz="4400">
                <a:solidFill>
                  <a:srgbClr val="660033"/>
                </a:solidFill>
              </a:rPr>
              <a:t>ầy quả 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Tha hồ hái chén ngọt lành. 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4267200" y="3048000"/>
            <a:ext cx="2286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Line 22"/>
          <p:cNvSpPr>
            <a:spLocks noChangeShapeType="1"/>
          </p:cNvSpPr>
          <p:nvPr/>
        </p:nvSpPr>
        <p:spPr bwMode="auto">
          <a:xfrm>
            <a:off x="4343400" y="3657600"/>
            <a:ext cx="2133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9" grpId="0" animBg="1"/>
      <p:bldP spid="2561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Bài viết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752600" y="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Nếu chúng mình có phép lạ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Nếu chúng mình có phép lạ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Ngủ dậy thành ng</a:t>
            </a:r>
            <a:r>
              <a:rPr lang="vi-VN" sz="4400">
                <a:solidFill>
                  <a:srgbClr val="660033"/>
                </a:solidFill>
              </a:rPr>
              <a:t>ư</a:t>
            </a:r>
            <a:r>
              <a:rPr lang="en-US" sz="4400">
                <a:solidFill>
                  <a:srgbClr val="660033"/>
                </a:solidFill>
              </a:rPr>
              <a:t>ời lớn ngay 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Đứa thì lặn xuống </a:t>
            </a:r>
            <a:r>
              <a:rPr lang="vi-VN" sz="4400">
                <a:solidFill>
                  <a:srgbClr val="660033"/>
                </a:solidFill>
              </a:rPr>
              <a:t>đ</a:t>
            </a:r>
            <a:r>
              <a:rPr lang="en-US" sz="4400">
                <a:solidFill>
                  <a:srgbClr val="660033"/>
                </a:solidFill>
              </a:rPr>
              <a:t>áy biển 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Đứa thì ngồi lái máy bay.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962400" y="5029200"/>
            <a:ext cx="2971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5257800" y="4038600"/>
            <a:ext cx="2286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5334000" y="4648200"/>
            <a:ext cx="2057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191000" y="5638800"/>
            <a:ext cx="2438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animBg="1"/>
      <p:bldP spid="35846" grpId="1" animBg="1"/>
      <p:bldP spid="35847" grpId="0" animBg="1"/>
      <p:bldP spid="3584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Bài viết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52600" y="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Nếu chúng mình có phép lạ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Nếu chúng mình có phép lạ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Hái triệu vì sao xuống cùng 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Đúc thành ông mặt trời mới 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Mãi mãi không còn mùa </a:t>
            </a:r>
            <a:r>
              <a:rPr lang="vi-VN" sz="4400">
                <a:solidFill>
                  <a:srgbClr val="660033"/>
                </a:solidFill>
              </a:rPr>
              <a:t>đ</a:t>
            </a:r>
            <a:r>
              <a:rPr lang="en-US" sz="4400">
                <a:solidFill>
                  <a:srgbClr val="660033"/>
                </a:solidFill>
              </a:rPr>
              <a:t>ông.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6096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Bài viết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828800" y="5334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Nếu chúng mình có phép lạ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Nếu chúng mình có phép lạ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Hoá trái bom thành trái ngon 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Trong ruột không còn thuốc nổ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33"/>
                </a:solidFill>
              </a:rPr>
              <a:t>	Chỉ toàn kẹo với bi tròn. 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990600" y="2971800"/>
            <a:ext cx="3124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6096000" y="3886200"/>
            <a:ext cx="2209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990600" y="3657600"/>
            <a:ext cx="3124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6096000" y="4648200"/>
            <a:ext cx="1981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animBg="1"/>
      <p:bldP spid="37894" grpId="1" animBg="1"/>
      <p:bldP spid="37895" grpId="0" animBg="1"/>
      <p:bldP spid="3789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762000" y="685800"/>
            <a:ext cx="731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u="sng"/>
              <a:t>Chính tả </a:t>
            </a:r>
            <a:r>
              <a:rPr lang="en-US" sz="3600"/>
              <a:t>(nghe-viết)</a:t>
            </a:r>
            <a:endParaRPr lang="en-US" sz="3600" b="1" u="sng"/>
          </a:p>
        </p:txBody>
      </p:sp>
      <p:sp>
        <p:nvSpPr>
          <p:cNvPr id="7171" name="Line 11"/>
          <p:cNvSpPr>
            <a:spLocks noChangeShapeType="1"/>
          </p:cNvSpPr>
          <p:nvPr/>
        </p:nvSpPr>
        <p:spPr bwMode="auto">
          <a:xfrm>
            <a:off x="1828800" y="2971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457200" y="1524000"/>
            <a:ext cx="1676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Bài viết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381000" y="2667000"/>
            <a:ext cx="1295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……  lỗi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209800" y="2895600"/>
            <a:ext cx="2819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FF"/>
                </a:solidFill>
              </a:rPr>
              <a:t>nảy mầm</a:t>
            </a:r>
          </a:p>
        </p:txBody>
      </p:sp>
      <p:sp>
        <p:nvSpPr>
          <p:cNvPr id="7175" name="Text Box 17"/>
          <p:cNvSpPr txBox="1">
            <a:spLocks noChangeArrowheads="1"/>
          </p:cNvSpPr>
          <p:nvPr/>
        </p:nvSpPr>
        <p:spPr bwMode="auto">
          <a:xfrm>
            <a:off x="2133600" y="1524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Nếu chúng mình có phép lạ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2133600" y="3886200"/>
            <a:ext cx="2362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4000" b="1">
                <a:solidFill>
                  <a:srgbClr val="FF00FF"/>
                </a:solidFill>
              </a:rPr>
              <a:t>đ</a:t>
            </a:r>
            <a:r>
              <a:rPr lang="en-US" sz="4000" b="1">
                <a:solidFill>
                  <a:srgbClr val="FF00FF"/>
                </a:solidFill>
              </a:rPr>
              <a:t>áy biển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2133600" y="4800600"/>
            <a:ext cx="327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FF"/>
                </a:solidFill>
              </a:rPr>
              <a:t>hoá trái bom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2133600" y="5715000"/>
            <a:ext cx="327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FF"/>
                </a:solidFill>
              </a:rPr>
              <a:t>thuốc nổ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/>
      <p:bldP spid="24594" grpId="0"/>
      <p:bldP spid="24595" grpId="0"/>
      <p:bldP spid="245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00FF"/>
                </a:solidFill>
              </a:rPr>
              <a:t>        </a:t>
            </a:r>
          </a:p>
          <a:p>
            <a:r>
              <a:rPr lang="en-US" sz="3600">
                <a:solidFill>
                  <a:srgbClr val="0000FF"/>
                </a:solidFill>
              </a:rPr>
              <a:t>                  </a:t>
            </a:r>
            <a:r>
              <a:rPr lang="en-US" sz="3600">
                <a:solidFill>
                  <a:srgbClr val="FF0066"/>
                </a:solidFill>
              </a:rPr>
              <a:t>Chính tả  (nhớ-viết)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371600" y="1763713"/>
            <a:ext cx="137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196" name="Line 7"/>
          <p:cNvSpPr>
            <a:spLocks noChangeShapeType="1"/>
          </p:cNvSpPr>
          <p:nvPr/>
        </p:nvSpPr>
        <p:spPr bwMode="auto">
          <a:xfrm>
            <a:off x="1600200" y="25908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609600" y="2438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…lỗi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304800" y="1600200"/>
            <a:ext cx="1981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FF"/>
                </a:solidFill>
              </a:rPr>
              <a:t>Bài viết </a:t>
            </a:r>
          </a:p>
          <a:p>
            <a:pPr>
              <a:spcBef>
                <a:spcPct val="50000"/>
              </a:spcBef>
            </a:pPr>
            <a:endParaRPr lang="en-US" sz="4000">
              <a:solidFill>
                <a:srgbClr val="FF00FF"/>
              </a:solidFill>
            </a:endParaRPr>
          </a:p>
        </p:txBody>
      </p:sp>
      <p:sp>
        <p:nvSpPr>
          <p:cNvPr id="8199" name="Line 12"/>
          <p:cNvSpPr>
            <a:spLocks noChangeShapeType="1"/>
          </p:cNvSpPr>
          <p:nvPr/>
        </p:nvSpPr>
        <p:spPr bwMode="auto">
          <a:xfrm flipH="1">
            <a:off x="2438400" y="1143000"/>
            <a:ext cx="1447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Text Box 14"/>
          <p:cNvSpPr txBox="1">
            <a:spLocks noChangeArrowheads="1"/>
          </p:cNvSpPr>
          <p:nvPr/>
        </p:nvSpPr>
        <p:spPr bwMode="auto">
          <a:xfrm>
            <a:off x="228600" y="685800"/>
            <a:ext cx="762000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8201" name="Text Box 17"/>
          <p:cNvSpPr txBox="1">
            <a:spLocks noChangeArrowheads="1"/>
          </p:cNvSpPr>
          <p:nvPr/>
        </p:nvSpPr>
        <p:spPr bwMode="auto">
          <a:xfrm>
            <a:off x="2133600" y="1524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Nếu chúng mình có phép lạ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6096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1" u="sng">
                <a:solidFill>
                  <a:srgbClr val="0000FF"/>
                </a:solidFill>
              </a:rPr>
              <a:t>II. Bài tập chính tả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0" y="19050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</a:rPr>
              <a:t>b) Đặt trên những chữ in </a:t>
            </a:r>
            <a:r>
              <a:rPr lang="vi-VN" sz="4000">
                <a:solidFill>
                  <a:srgbClr val="0000FF"/>
                </a:solidFill>
              </a:rPr>
              <a:t>đ</a:t>
            </a:r>
            <a:r>
              <a:rPr lang="en-US" sz="4000">
                <a:solidFill>
                  <a:srgbClr val="0000FF"/>
                </a:solidFill>
              </a:rPr>
              <a:t>ậm </a:t>
            </a:r>
            <a:r>
              <a:rPr lang="en-US" sz="4000" b="1">
                <a:solidFill>
                  <a:srgbClr val="0000FF"/>
                </a:solidFill>
              </a:rPr>
              <a:t>dấu hỏi</a:t>
            </a:r>
            <a:r>
              <a:rPr lang="en-US" sz="4000">
                <a:solidFill>
                  <a:srgbClr val="0000FF"/>
                </a:solidFill>
              </a:rPr>
              <a:t> hay </a:t>
            </a:r>
            <a:r>
              <a:rPr lang="en-US" sz="4000" b="1">
                <a:solidFill>
                  <a:srgbClr val="0000FF"/>
                </a:solidFill>
              </a:rPr>
              <a:t>dấu ngã</a:t>
            </a:r>
            <a:r>
              <a:rPr lang="en-US" sz="4000">
                <a:solidFill>
                  <a:srgbClr val="0000FF"/>
                </a:solidFill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Ông Trạng Nồi </a:t>
            </a:r>
          </a:p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	</a:t>
            </a:r>
            <a:r>
              <a:rPr lang="en-US" sz="4000" b="1"/>
              <a:t>N</a:t>
            </a:r>
            <a:r>
              <a:rPr lang="en-US" sz="4000"/>
              <a:t>gày x</a:t>
            </a:r>
            <a:r>
              <a:rPr lang="vi-VN" sz="4000"/>
              <a:t>ư</a:t>
            </a:r>
            <a:r>
              <a:rPr lang="en-US" sz="4000"/>
              <a:t>a có một học trò nghèo</a:t>
            </a:r>
            <a:r>
              <a:rPr lang="en-US" sz="4000">
                <a:solidFill>
                  <a:srgbClr val="0000FF"/>
                </a:solidFill>
              </a:rPr>
              <a:t> </a:t>
            </a:r>
            <a:r>
              <a:rPr lang="en-US" sz="4000" b="1" i="1">
                <a:solidFill>
                  <a:srgbClr val="FF0000"/>
                </a:solidFill>
              </a:rPr>
              <a:t>nôi </a:t>
            </a:r>
            <a:r>
              <a:rPr lang="en-US" sz="4000"/>
              <a:t>tiếng khắp vùng</a:t>
            </a: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en-US" sz="4000"/>
              <a:t>là ng</a:t>
            </a:r>
            <a:r>
              <a:rPr lang="vi-VN" sz="4000"/>
              <a:t>ư</a:t>
            </a:r>
            <a:r>
              <a:rPr lang="en-US" sz="4000"/>
              <a:t>ời hiếu học. Khi ông </a:t>
            </a:r>
            <a:r>
              <a:rPr lang="vi-VN" sz="4000" b="1" i="1">
                <a:solidFill>
                  <a:srgbClr val="FF0000"/>
                </a:solidFill>
              </a:rPr>
              <a:t>đ</a:t>
            </a:r>
            <a:r>
              <a:rPr lang="en-US" sz="4000" b="1" i="1">
                <a:solidFill>
                  <a:srgbClr val="FF0000"/>
                </a:solidFill>
              </a:rPr>
              <a:t>ô</a:t>
            </a:r>
            <a:r>
              <a:rPr lang="en-US" sz="4000"/>
              <a:t> trạng, nhà vua muốn ban </a:t>
            </a:r>
            <a:r>
              <a:rPr lang="en-US" sz="4000" b="1" i="1">
                <a:solidFill>
                  <a:srgbClr val="FF0000"/>
                </a:solidFill>
              </a:rPr>
              <a:t>th</a:t>
            </a:r>
            <a:r>
              <a:rPr lang="vi-VN" sz="4000" b="1" i="1">
                <a:solidFill>
                  <a:srgbClr val="FF0000"/>
                </a:solidFill>
              </a:rPr>
              <a:t>ươ</a:t>
            </a:r>
            <a:r>
              <a:rPr lang="en-US" sz="4000" b="1" i="1">
                <a:solidFill>
                  <a:srgbClr val="FF0000"/>
                </a:solidFill>
              </a:rPr>
              <a:t>ng</a:t>
            </a:r>
            <a:r>
              <a:rPr lang="en-US" sz="4000"/>
              <a:t>, cho phép ông tự chọn quà tặng. Ai nấy rất </a:t>
            </a:r>
            <a:r>
              <a:rPr lang="vi-VN" sz="4000" b="1" i="1">
                <a:solidFill>
                  <a:srgbClr val="FF0000"/>
                </a:solidFill>
              </a:rPr>
              <a:t>đ</a:t>
            </a:r>
            <a:r>
              <a:rPr lang="en-US" sz="4000" b="1" i="1">
                <a:solidFill>
                  <a:srgbClr val="FF0000"/>
                </a:solidFill>
              </a:rPr>
              <a:t>ôi</a:t>
            </a:r>
            <a:r>
              <a:rPr lang="en-US" sz="4000"/>
              <a:t> ngạc nhiên khi thấy ông </a:t>
            </a:r>
            <a:r>
              <a:rPr lang="en-US" sz="4000" b="1" i="1">
                <a:solidFill>
                  <a:srgbClr val="FF0000"/>
                </a:solidFill>
              </a:rPr>
              <a:t>chi</a:t>
            </a:r>
            <a:r>
              <a:rPr lang="en-US" sz="4000"/>
              <a:t> xin một chiếc nồi </a:t>
            </a:r>
            <a:r>
              <a:rPr lang="en-US" sz="4000" b="1" i="1">
                <a:solidFill>
                  <a:srgbClr val="FF0000"/>
                </a:solidFill>
              </a:rPr>
              <a:t>nho</a:t>
            </a:r>
            <a:r>
              <a:rPr lang="en-US" sz="4000"/>
              <a:t> </a:t>
            </a:r>
            <a:r>
              <a:rPr lang="vi-VN" sz="4000"/>
              <a:t>đ</a:t>
            </a:r>
            <a:r>
              <a:rPr lang="en-US" sz="4000"/>
              <a:t>úc bằng vàng. Thì ra, ông muốn ban chiếc nồi vàng ấy về tạ </a:t>
            </a:r>
            <a:r>
              <a:rPr lang="vi-VN" sz="4000"/>
              <a:t>ơ</a:t>
            </a:r>
            <a:r>
              <a:rPr lang="en-US" sz="4000"/>
              <a:t>n ng</a:t>
            </a:r>
            <a:r>
              <a:rPr lang="vi-VN" sz="4000"/>
              <a:t>ư</a:t>
            </a:r>
            <a:r>
              <a:rPr lang="en-US" sz="4000"/>
              <a:t>ời hàng xóm.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132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119</cp:revision>
  <dcterms:created xsi:type="dcterms:W3CDTF">2008-11-03T12:07:29Z</dcterms:created>
  <dcterms:modified xsi:type="dcterms:W3CDTF">2016-06-30T01:37:31Z</dcterms:modified>
</cp:coreProperties>
</file>